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5" r:id="rId11"/>
    <p:sldId id="280" r:id="rId12"/>
    <p:sldId id="267" r:id="rId13"/>
    <p:sldId id="269" r:id="rId14"/>
    <p:sldId id="270" r:id="rId15"/>
    <p:sldId id="271" r:id="rId16"/>
    <p:sldId id="272" r:id="rId17"/>
    <p:sldId id="281" r:id="rId18"/>
    <p:sldId id="273" r:id="rId19"/>
    <p:sldId id="274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ource Code Pro"/>
        <a:ea typeface="Source Code Pro"/>
        <a:cs typeface="Source Code Pro"/>
        <a:sym typeface="Source Code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9"/>
    <p:restoredTop sz="86407"/>
  </p:normalViewPr>
  <p:slideViewPr>
    <p:cSldViewPr snapToGrid="0" snapToObjects="1">
      <p:cViewPr>
        <p:scale>
          <a:sx n="77" d="100"/>
          <a:sy n="77" d="100"/>
        </p:scale>
        <p:origin x="1144" y="424"/>
      </p:cViewPr>
      <p:guideLst/>
    </p:cSldViewPr>
  </p:slideViewPr>
  <p:outlineViewPr>
    <p:cViewPr>
      <p:scale>
        <a:sx n="33" d="100"/>
        <a:sy n="33" d="100"/>
      </p:scale>
      <p:origin x="0" y="-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Char char="-"/>
            </a:lvl1pPr>
          </a:lstStyle>
          <a:p>
            <a:r>
              <a:rPr dirty="0"/>
              <a:t>This slide is for the </a:t>
            </a:r>
            <a:r>
              <a:rPr dirty="0" smtClean="0"/>
              <a:t>beginning</a:t>
            </a:r>
            <a:endParaRPr lang="en-US" dirty="0" smtClean="0"/>
          </a:p>
          <a:p>
            <a:r>
              <a:rPr lang="en-US" dirty="0" smtClean="0"/>
              <a:t>Thank BNY for providing us with the space</a:t>
            </a:r>
          </a:p>
          <a:p>
            <a:r>
              <a:rPr lang="en-US" dirty="0" smtClean="0"/>
              <a:t>Thank </a:t>
            </a:r>
            <a:r>
              <a:rPr lang="en-US" dirty="0" err="1" smtClean="0"/>
              <a:t>Yiseul</a:t>
            </a:r>
            <a:r>
              <a:rPr lang="en-US" dirty="0" smtClean="0"/>
              <a:t> for </a:t>
            </a:r>
            <a:r>
              <a:rPr lang="en-US" dirty="0" err="1" smtClean="0"/>
              <a:t>organising</a:t>
            </a:r>
            <a:r>
              <a:rPr lang="en-US" dirty="0" smtClean="0"/>
              <a:t> the event</a:t>
            </a:r>
          </a:p>
          <a:p>
            <a:r>
              <a:rPr lang="en-US" dirty="0" smtClean="0"/>
              <a:t>I</a:t>
            </a:r>
            <a:r>
              <a:rPr lang="en-US" baseline="0" dirty="0" smtClean="0"/>
              <a:t> will tell you about </a:t>
            </a:r>
            <a:r>
              <a:rPr lang="en-US" baseline="0" dirty="0" err="1" smtClean="0"/>
              <a:t>Tendermint</a:t>
            </a:r>
            <a:r>
              <a:rPr lang="en-US" baseline="0" dirty="0" smtClean="0"/>
              <a:t>, what we are building and how you can benefit from it</a:t>
            </a:r>
          </a:p>
          <a:p>
            <a:r>
              <a:rPr lang="en-US" baseline="0" dirty="0" smtClean="0"/>
              <a:t>It will only be a very brief glimpse into the future of </a:t>
            </a:r>
            <a:r>
              <a:rPr lang="en-US" baseline="0" dirty="0" err="1" smtClean="0"/>
              <a:t>blockchains</a:t>
            </a:r>
            <a:r>
              <a:rPr lang="en-US" baseline="0" dirty="0" smtClean="0"/>
              <a:t> and its underlying technology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 The network is secured by validators that either deposit money or are </a:t>
            </a:r>
            <a:r>
              <a:rPr dirty="0" smtClean="0"/>
              <a:t>verified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Our version of </a:t>
            </a:r>
            <a:r>
              <a:rPr lang="en-US" dirty="0" err="1" smtClean="0"/>
              <a:t>PoS</a:t>
            </a:r>
            <a:r>
              <a:rPr lang="en-US" dirty="0" smtClean="0"/>
              <a:t> and how</a:t>
            </a:r>
            <a:r>
              <a:rPr lang="en-US" baseline="0" dirty="0" smtClean="0"/>
              <a:t> it secures the network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Building applications on top of </a:t>
            </a:r>
            <a:r>
              <a:rPr lang="en-US" baseline="0" dirty="0" err="1" smtClean="0"/>
              <a:t>Tendermint</a:t>
            </a:r>
            <a:endParaRPr lang="en-US" baseline="0" dirty="0" smtClean="0"/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How do zones</a:t>
            </a:r>
            <a:r>
              <a:rPr lang="en-US" baseline="0" dirty="0" smtClean="0"/>
              <a:t> work?</a:t>
            </a:r>
            <a:r>
              <a:rPr lang="en-US" dirty="0" smtClean="0"/>
              <a:t> </a:t>
            </a:r>
            <a:r>
              <a:rPr lang="en-US" smtClean="0"/>
              <a:t>Consensus Engines</a:t>
            </a:r>
          </a:p>
          <a:p>
            <a:pPr marL="171450" indent="-171450"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16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t>The entire code base is roughly 25,000 lines of go</a:t>
            </a:r>
          </a:p>
          <a:p>
            <a:pPr marL="171450" indent="-171450">
              <a:buSzPct val="100000"/>
              <a:buChar char="-"/>
            </a:pPr>
            <a:r>
              <a:t>It allows you to easily reason about it and verify the implementation</a:t>
            </a:r>
          </a:p>
          <a:p>
            <a:pPr marL="171450" indent="-171450">
              <a:buSzPct val="100000"/>
              <a:buChar char="-"/>
            </a:pPr>
            <a:r>
              <a:t>The consensus algorithm is only about 5,000 lines</a:t>
            </a:r>
          </a:p>
          <a:p>
            <a:pPr marL="171450" indent="-171450">
              <a:buSzPct val="100000"/>
              <a:buChar char="-"/>
            </a:pPr>
            <a:r>
              <a:t>Bitcoin is also vulnerable to the 1/3 attack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t>Transaction throughput scales to roughly 10,000 transactions per second</a:t>
            </a:r>
          </a:p>
          <a:p>
            <a:pPr marL="171450" indent="-171450">
              <a:buSzPct val="100000"/>
              <a:buChar char="-"/>
            </a:pPr>
            <a:r>
              <a:t>We can increase the throughput through optimisations</a:t>
            </a:r>
          </a:p>
          <a:p>
            <a:pPr marL="171450" indent="-171450">
              <a:buSzPct val="100000"/>
              <a:buChar char="-"/>
            </a:pPr>
            <a:r>
              <a:t>We are also offering enterprise solutions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t>A block is finalised every 1 second and once it is committed it will not change</a:t>
            </a:r>
          </a:p>
          <a:p>
            <a:pPr marL="628650" lvl="1" indent="-171450">
              <a:buSzPct val="100000"/>
              <a:buChar char="-"/>
            </a:pPr>
            <a:r>
              <a:t>In PoW chains you normally have to wait up to 12 confirmations before you can be certain that a block has been included</a:t>
            </a:r>
          </a:p>
          <a:p>
            <a:pPr marL="628650" lvl="1" indent="-171450">
              <a:buSzPct val="100000"/>
              <a:buChar char="-"/>
            </a:pPr>
            <a:r>
              <a:t>With Tendermint you are certain immediately</a:t>
            </a:r>
          </a:p>
          <a:p>
            <a:pPr marL="628650" lvl="1" indent="-171450">
              <a:buSzPct val="100000"/>
              <a:buChar char="-"/>
            </a:pPr>
            <a:endParaRPr/>
          </a:p>
          <a:p>
            <a:pPr marL="171450" indent="-171450">
              <a:buSzPct val="100000"/>
              <a:buChar char="-"/>
            </a:pPr>
            <a:r>
              <a:t>In PoW light-clients have to sync at least all the block headers</a:t>
            </a:r>
          </a:p>
          <a:p>
            <a:pPr marL="628650" lvl="1" indent="-171450">
              <a:buSzPct val="100000"/>
              <a:buChar char="-"/>
            </a:pPr>
            <a:r>
              <a:t>This means that there is usually a trusted server that provides an up-to-date view into the blockchain</a:t>
            </a:r>
          </a:p>
          <a:p>
            <a:pPr marL="1085850" lvl="2" indent="-171450">
              <a:buSzPct val="100000"/>
              <a:buChar char="-"/>
            </a:pPr>
            <a:r>
              <a:t>Has all the usual problems of normal databases, it just sounds fancier since it is a blockchain</a:t>
            </a:r>
          </a:p>
          <a:p>
            <a:pPr marL="628650" lvl="1" indent="-171450">
              <a:buSzPct val="100000"/>
              <a:buChar char="-"/>
            </a:pPr>
            <a:r>
              <a:t>In Tendermint a light-client has to come online every 30 days and has to trust no server, it can fully verify the chain and the state</a:t>
            </a:r>
          </a:p>
          <a:p>
            <a:pPr marL="628650" lvl="1" indent="-171450">
              <a:buSzPct val="100000"/>
              <a:buChar char="-"/>
            </a:pPr>
            <a:r>
              <a:t>A great application can be mobile banking apps that are resistant against Man in the middle attacks</a:t>
            </a:r>
          </a:p>
          <a:p>
            <a:pPr marL="628650" lvl="1" indent="-171450">
              <a:buSzPct val="100000"/>
              <a:buChar char="-"/>
            </a:pPr>
            <a:endParaRPr/>
          </a:p>
          <a:p>
            <a:pPr marL="171450" indent="-171450">
              <a:buSzPct val="100000"/>
              <a:buChar char="-"/>
            </a:pPr>
            <a:r>
              <a:t>The validator set is known and accountable</a:t>
            </a:r>
          </a:p>
          <a:p>
            <a:pPr marL="628650" lvl="1" indent="-171450">
              <a:buSzPct val="100000"/>
              <a:buChar char="-"/>
            </a:pPr>
            <a:r>
              <a:t>With PoW most miners are anonymous and anyone can join the network</a:t>
            </a:r>
          </a:p>
          <a:p>
            <a:pPr marL="628650" lvl="1" indent="-171450">
              <a:buSzPct val="100000"/>
              <a:buChar char="-"/>
            </a:pPr>
            <a:r>
              <a:t>With Tendermint PoS the application determines who is allowed to validate blocks and each validator is identifiable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t>You have three options</a:t>
            </a:r>
          </a:p>
          <a:p>
            <a:pPr marL="628650" lvl="1" indent="-171450">
              <a:buSzPct val="100000"/>
              <a:buChar char="-"/>
            </a:pPr>
            <a:r>
              <a:t>Either write them on top of ethermint as solidity smart contracts, Common Wealth Bank of Australia is doing that</a:t>
            </a:r>
          </a:p>
          <a:p>
            <a:pPr marL="628650" lvl="1" indent="-171450">
              <a:buSzPct val="100000"/>
              <a:buChar char="-"/>
            </a:pPr>
            <a:r>
              <a:t>Or write them on top of basecoin, which currently is mostlyl a cryptocurrency layer</a:t>
            </a:r>
          </a:p>
          <a:p>
            <a:pPr marL="628650" lvl="1" indent="-171450">
              <a:buSzPct val="100000"/>
              <a:buChar char="-"/>
            </a:pPr>
            <a:r>
              <a:t>Or write your own ABCI app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Quick introduction about myself to get the audience warmed up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 Questions to get a feel for their understanding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Venus, Hermes or Mercury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Highlight that if no one has done that, that is okay, because we will have a small demo and get everyone going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 Make the company more human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rPr dirty="0"/>
              <a:t>Quickly give them a feeling for my knowledge areas</a:t>
            </a:r>
          </a:p>
          <a:p>
            <a:pPr marL="171450" indent="-171450">
              <a:buSzPct val="100000"/>
              <a:buChar char="-"/>
            </a:pPr>
            <a:r>
              <a:rPr dirty="0"/>
              <a:t>Elaborate on ethermint and tendermint core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rPr dirty="0"/>
              <a:t>The COSMOS hub will provide an interoperability layer between different blockchains</a:t>
            </a:r>
          </a:p>
          <a:p>
            <a:pPr marL="171450" indent="-171450">
              <a:buSzPct val="100000"/>
              <a:buChar char="-"/>
            </a:pPr>
            <a:r>
              <a:rPr dirty="0"/>
              <a:t>Zones such as Ethermint can register with the hub and then move value to the hub and potentially to other zones</a:t>
            </a:r>
          </a:p>
          <a:p>
            <a:pPr marL="171450" indent="-171450">
              <a:buSzPct val="100000"/>
              <a:buChar char="-"/>
            </a:pPr>
            <a:r>
              <a:rPr dirty="0" smtClean="0"/>
              <a:t>Interoperability </a:t>
            </a:r>
            <a:r>
              <a:rPr dirty="0"/>
              <a:t>between blockchains</a:t>
            </a:r>
          </a:p>
          <a:p>
            <a:pPr marL="171450" indent="-171450">
              <a:buSzPct val="100000"/>
              <a:buChar char="-"/>
            </a:pPr>
            <a:r>
              <a:rPr dirty="0"/>
              <a:t>Example: Once we have a second zone for bitcoin you can seemlessly exchange bitcoins for ethereum on the Cosmos </a:t>
            </a:r>
            <a:r>
              <a:rPr dirty="0" smtClean="0"/>
              <a:t>hub</a:t>
            </a:r>
            <a:endParaRPr lang="en-US" dirty="0" smtClean="0"/>
          </a:p>
          <a:p>
            <a:pPr marL="171450" indent="-171450">
              <a:buSzPct val="100000"/>
              <a:buChar char="-"/>
            </a:pPr>
            <a:r>
              <a:rPr lang="en-US" dirty="0" smtClean="0"/>
              <a:t>Example: </a:t>
            </a:r>
            <a:r>
              <a:rPr lang="en-US" dirty="0" err="1" smtClean="0"/>
              <a:t>AirBnb</a:t>
            </a:r>
            <a:r>
              <a:rPr lang="en-US" dirty="0" smtClean="0"/>
              <a:t> tokens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r>
              <a:rPr lang="en-US" dirty="0" err="1" smtClean="0"/>
              <a:t>tendermint</a:t>
            </a:r>
            <a:r>
              <a:rPr dirty="0" smtClean="0"/>
              <a:t> </a:t>
            </a:r>
            <a:r>
              <a:rPr dirty="0"/>
              <a:t>is the underlying core engine that implements consensus (PoS) and </a:t>
            </a:r>
            <a:r>
              <a:rPr dirty="0" smtClean="0"/>
              <a:t>P2P</a:t>
            </a:r>
            <a:endParaRPr lang="en-US" dirty="0" smtClean="0"/>
          </a:p>
          <a:p>
            <a:pPr marL="171450" indent="-171450">
              <a:buSzPct val="100000"/>
              <a:buChar char="-"/>
            </a:pPr>
            <a:r>
              <a:rPr lang="en-US" dirty="0" smtClean="0"/>
              <a:t>Explain the difference between COSMOS</a:t>
            </a:r>
            <a:r>
              <a:rPr lang="en-US" baseline="0" dirty="0" smtClean="0"/>
              <a:t> apps and </a:t>
            </a:r>
            <a:r>
              <a:rPr lang="en-US" baseline="0" dirty="0" err="1" smtClean="0"/>
              <a:t>Tendermint</a:t>
            </a:r>
            <a:r>
              <a:rPr lang="en-US" baseline="0" dirty="0" smtClean="0"/>
              <a:t> apps</a:t>
            </a:r>
          </a:p>
          <a:p>
            <a:pPr marL="171450" lvl="1" indent="-171450">
              <a:buSzPct val="100000"/>
              <a:buChar char="-"/>
            </a:pPr>
            <a:r>
              <a:rPr lang="en-US" baseline="0" dirty="0" smtClean="0"/>
              <a:t>The core powers both, the difference lies in where the validator set is running</a:t>
            </a:r>
            <a:endParaRPr dirty="0"/>
          </a:p>
          <a:p>
            <a:pPr marL="171450" indent="-171450">
              <a:buSzPct val="100000"/>
              <a:buChar char="-"/>
            </a:pPr>
            <a:r>
              <a:rPr dirty="0"/>
              <a:t>On top of that we are building basecoin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The baselayer for the COSMOS hub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A multi-asset blockchain that stores how many tokens are in each connected zone</a:t>
            </a:r>
          </a:p>
          <a:p>
            <a:pPr marL="171450" indent="-171450">
              <a:buSzPct val="100000"/>
              <a:buChar char="-"/>
            </a:pPr>
            <a:r>
              <a:rPr dirty="0"/>
              <a:t>Ethermint is the first zone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Provides smart contracts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Provides an EVM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Secured by PoS</a:t>
            </a:r>
          </a:p>
          <a:p>
            <a:pPr marL="628650" lvl="1" indent="-171450">
              <a:buSzPct val="100000"/>
              <a:buChar char="-"/>
            </a:pPr>
            <a:r>
              <a:rPr dirty="0"/>
              <a:t>Much higher throughput and blocktimes, 20 times faster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01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icture 9"/>
          <p:cNvPicPr>
            <a:picLocks noChangeAspect="1"/>
          </p:cNvPicPr>
          <p:nvPr/>
        </p:nvPicPr>
        <p:blipFill>
          <a:blip r:embed="rId13">
            <a:extLst/>
          </a:blip>
          <a:srcRect l="71" r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10" descr="Picture 1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rianbrink" TargetMode="External"/><Relationship Id="rId4" Type="http://schemas.openxmlformats.org/officeDocument/2006/relationships/hyperlink" Target="https://t.me/adrianbrink" TargetMode="External"/><Relationship Id="rId5" Type="http://schemas.openxmlformats.org/officeDocument/2006/relationships/hyperlink" Target="mailto:adrian@tendermint.com" TargetMode="External"/><Relationship Id="rId6" Type="http://schemas.openxmlformats.org/officeDocument/2006/relationships/hyperlink" Target="mailto:adrian@brink-holdings.com" TargetMode="External"/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witter.com/adrian_brin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smos.network/tendermint-in-a-nutshell-1baf4fd946ba" TargetMode="External"/><Relationship Id="rId4" Type="http://schemas.openxmlformats.org/officeDocument/2006/relationships/hyperlink" Target="http://slack.cosmos.network/" TargetMode="External"/><Relationship Id="rId5" Type="http://schemas.openxmlformats.org/officeDocument/2006/relationships/hyperlink" Target="https://epicenter.tv/episode/113/" TargetMode="External"/><Relationship Id="rId6" Type="http://schemas.openxmlformats.org/officeDocument/2006/relationships/hyperlink" Target="https://www.youtube.com/channel/UClixVnv_ZKi7TYhDSy5Je4Q/videos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cosmos/cosmos/blob/master/WHITEPAPER.m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762000" y="2820150"/>
            <a:ext cx="10668001" cy="12177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defRPr sz="744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sz="8000" dirty="0">
                <a:latin typeface="Consolas" charset="0"/>
                <a:ea typeface="Consolas" charset="0"/>
                <a:cs typeface="Consolas" charset="0"/>
              </a:rPr>
              <a:t>Tendermint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ctrTitle"/>
          </p:nvPr>
        </p:nvSpPr>
        <p:spPr>
          <a:xfrm>
            <a:off x="250517" y="688928"/>
            <a:ext cx="11649207" cy="1189975"/>
          </a:xfrm>
          <a:prstGeom prst="rect">
            <a:avLst/>
          </a:prstGeom>
        </p:spPr>
        <p:txBody>
          <a:bodyPr/>
          <a:lstStyle>
            <a:lvl1pPr>
              <a:defRPr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dirty="0">
                <a:latin typeface="Consolas" charset="0"/>
                <a:ea typeface="Consolas" charset="0"/>
                <a:cs typeface="Consolas" charset="0"/>
              </a:rPr>
              <a:t>What are we building?</a:t>
            </a:r>
          </a:p>
        </p:txBody>
      </p:sp>
      <p:sp>
        <p:nvSpPr>
          <p:cNvPr id="190" name="TextBox 2"/>
          <p:cNvSpPr txBox="1"/>
          <p:nvPr/>
        </p:nvSpPr>
        <p:spPr>
          <a:xfrm>
            <a:off x="488510" y="2079528"/>
            <a:ext cx="11173219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Everything that is needed for the</a:t>
            </a:r>
          </a:p>
          <a:p>
            <a:pPr algn="ctr">
              <a:defRPr sz="1000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algn="ctr">
              <a:defRPr sz="4000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sz="5000" b="1" dirty="0">
                <a:latin typeface="Consolas" charset="0"/>
                <a:ea typeface="Consolas" charset="0"/>
                <a:cs typeface="Consolas" charset="0"/>
              </a:rPr>
              <a:t>COSMOS Hub</a:t>
            </a:r>
          </a:p>
        </p:txBody>
      </p:sp>
      <p:sp>
        <p:nvSpPr>
          <p:cNvPr id="191" name="TextBox 3"/>
          <p:cNvSpPr txBox="1"/>
          <p:nvPr/>
        </p:nvSpPr>
        <p:spPr>
          <a:xfrm>
            <a:off x="2166996" y="3895594"/>
            <a:ext cx="3908123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Tendermint Core Engine</a:t>
            </a: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COSMOS Apps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Tendermint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Apps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ABCI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Protocol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2" name="TextBox 4"/>
          <p:cNvSpPr txBox="1"/>
          <p:nvPr/>
        </p:nvSpPr>
        <p:spPr>
          <a:xfrm>
            <a:off x="6876786" y="3895594"/>
            <a:ext cx="4784943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Peg Zones</a:t>
            </a: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Decentralised Exchange</a:t>
            </a:r>
          </a:p>
          <a:p>
            <a:pPr marL="285750" indent="-28575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Enterprise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Solutions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IBC Protocol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2"/>
          <p:cNvSpPr txBox="1"/>
          <p:nvPr/>
        </p:nvSpPr>
        <p:spPr>
          <a:xfrm>
            <a:off x="6279714" y="1539221"/>
            <a:ext cx="4693086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35000" indent="-635000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lockchain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is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ecured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Tendermint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consensus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1092200" lvl="2" indent="-635000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Proof-of-Stake algorithm that uses security deposits</a:t>
            </a:r>
          </a:p>
          <a:p>
            <a:pPr marL="1092200" lvl="2" indent="-635000">
              <a:buSzPct val="100000"/>
              <a:buFont typeface="Wingdings" charset="2"/>
              <a:buChar char="§"/>
            </a:pPr>
            <a:endParaRPr dirty="0" smtClean="0">
              <a:latin typeface="Consolas" charset="0"/>
              <a:ea typeface="Consolas" charset="0"/>
              <a:cs typeface="Consolas" charset="0"/>
            </a:endParaRPr>
          </a:p>
          <a:p>
            <a:pPr marL="635000" indent="-635000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Application logic is abstracted away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1092200" lvl="2" indent="-635000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Arbitrary business logic can be build on top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Tendermint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1092200" lvl="2" indent="-635000">
              <a:buSzPct val="100000"/>
              <a:buFont typeface="Wingdings" charset="2"/>
              <a:buChar char="§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635000" indent="-635000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Standalone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Tendermint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application can become zones on the COSMOS hub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026" name="Picture 2" descr="https://lh4.googleusercontent.com/1PkybJFCDvdoB0ygFor3jpEZd00KittCFq2tnRodoV4VKnnt95sHwypXZBvuuAlErTgAD4ra44lX-8qLyKZtg1m831ipeE5g7v4andzVwruVg3QeCbWZEjo-PnMmQ7v-s_oMLAXqR0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293" y="2900113"/>
            <a:ext cx="4853497" cy="3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8292" y="496706"/>
            <a:ext cx="4853497" cy="240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l" hangingPunct="1"/>
            <a:r>
              <a:rPr lang="en-US" sz="5400" dirty="0">
                <a:latin typeface="Consolas" charset="0"/>
                <a:ea typeface="Consolas" charset="0"/>
                <a:cs typeface="Consolas" charset="0"/>
              </a:rPr>
              <a:t>Brief Overview of </a:t>
            </a:r>
            <a:r>
              <a:rPr lang="en-US" sz="5400" dirty="0" err="1">
                <a:latin typeface="Consolas" charset="0"/>
                <a:ea typeface="Consolas" charset="0"/>
                <a:cs typeface="Consolas" charset="0"/>
              </a:rPr>
              <a:t>Tendermint</a:t>
            </a:r>
            <a:endParaRPr lang="en-US" sz="5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50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>
            <a:spLocks noGrp="1"/>
          </p:cNvSpPr>
          <p:nvPr>
            <p:ph type="ctrTitle"/>
          </p:nvPr>
        </p:nvSpPr>
        <p:spPr>
          <a:xfrm>
            <a:off x="1350699" y="282632"/>
            <a:ext cx="9490603" cy="1628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sz="5000" dirty="0">
                <a:latin typeface="Consolas" charset="0"/>
                <a:ea typeface="Consolas" charset="0"/>
                <a:cs typeface="Consolas" charset="0"/>
              </a:rPr>
              <a:t>Why Tendermint and what makes us different?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61302" y="1910643"/>
            <a:ext cx="4680000" cy="34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 startAt="3"/>
            </a:pPr>
            <a:r>
              <a:rPr dirty="0" smtClean="0">
                <a:latin typeface="Consolas" charset="0"/>
                <a:ea typeface="Consolas" charset="0"/>
                <a:cs typeface="Consolas" charset="0"/>
              </a:rPr>
              <a:t>Is </a:t>
            </a:r>
            <a:r>
              <a:rPr dirty="0">
                <a:latin typeface="Consolas" charset="0"/>
                <a:ea typeface="Consolas" charset="0"/>
                <a:cs typeface="Consolas" charset="0"/>
              </a:rPr>
              <a:t>optimal Byzantine Fault Tolerant</a:t>
            </a: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Requires +1/3 byzantine failures to violate safety/liveness</a:t>
            </a: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 startAt="3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Is fully fork accountable</a:t>
            </a: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We can figure out who tried to cheat and punish them</a:t>
            </a: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 startAt="3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Much simpler than other implementations such as Casper (Ethereum)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0699" y="1910643"/>
            <a:ext cx="4680000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numCol="1">
            <a:spAutoFit/>
          </a:bodyPr>
          <a:lstStyle/>
          <a:p>
            <a:pPr marL="514350" indent="-514350">
              <a:buSzPct val="100000"/>
              <a:buFont typeface="+mj-lt"/>
              <a:buAutoNum type="romanUcPeriod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Tendermint Core implements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Proof-of-Stake </a:t>
            </a:r>
            <a:r>
              <a:rPr dirty="0">
                <a:latin typeface="Consolas" charset="0"/>
                <a:ea typeface="Consolas" charset="0"/>
                <a:cs typeface="Consolas" charset="0"/>
              </a:rPr>
              <a:t>consensus algorithm</a:t>
            </a: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Doesn’t waste electricity but rather uses security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deposits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Secure and formally verified</a:t>
            </a:r>
          </a:p>
          <a:p>
            <a:pPr marL="971550" lvl="1" indent="-514350">
              <a:buSzPct val="100000"/>
              <a:buFont typeface="Wingdings" charset="2"/>
              <a:buChar char="§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Full specification on GitHub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514350">
              <a:buSzPct val="100000"/>
              <a:buFont typeface="+mj-lt"/>
              <a:buAutoNum type="romanUcPeriod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SzPct val="100000"/>
              <a:buFont typeface="+mj-lt"/>
              <a:buAutoNum type="romanUcPeriod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Guarantees safety &amp; liveness through the algorithm and a weak synchrony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assumption</a:t>
            </a:r>
            <a:endParaRPr lang="es-ES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ctrTitle"/>
          </p:nvPr>
        </p:nvSpPr>
        <p:spPr>
          <a:xfrm>
            <a:off x="572022" y="399010"/>
            <a:ext cx="11047956" cy="1429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sz="5000" dirty="0">
                <a:latin typeface="Consolas" charset="0"/>
                <a:ea typeface="Consolas" charset="0"/>
                <a:cs typeface="Consolas" charset="0"/>
              </a:rPr>
              <a:t>Properties and possible application</a:t>
            </a:r>
          </a:p>
        </p:txBody>
      </p:sp>
      <p:pic>
        <p:nvPicPr>
          <p:cNvPr id="21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086" y="1828799"/>
            <a:ext cx="5599289" cy="4199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38061" y="1828798"/>
            <a:ext cx="5599289" cy="419946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Box 6"/>
          <p:cNvSpPr txBox="1"/>
          <p:nvPr/>
        </p:nvSpPr>
        <p:spPr>
          <a:xfrm>
            <a:off x="2302933" y="6116632"/>
            <a:ext cx="758613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rPr>
                <a:latin typeface="Consolas" charset="0"/>
                <a:ea typeface="Consolas" charset="0"/>
                <a:cs typeface="Consolas" charset="0"/>
              </a:rPr>
              <a:t>7 datacenters on 5 continents (AWS - c3.8xlarge)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1"/>
          <p:cNvSpPr txBox="1">
            <a:spLocks noGrp="1"/>
          </p:cNvSpPr>
          <p:nvPr>
            <p:ph type="ctrTitle"/>
          </p:nvPr>
        </p:nvSpPr>
        <p:spPr>
          <a:xfrm>
            <a:off x="4224387" y="934065"/>
            <a:ext cx="6648659" cy="17160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algn="r"/>
            <a:r>
              <a:rPr sz="4500" dirty="0">
                <a:latin typeface="Consolas" charset="0"/>
                <a:ea typeface="Consolas" charset="0"/>
                <a:cs typeface="Consolas" charset="0"/>
              </a:rPr>
              <a:t>Properties and possible application</a:t>
            </a:r>
          </a:p>
        </p:txBody>
      </p:sp>
      <p:sp>
        <p:nvSpPr>
          <p:cNvPr id="220" name="TextBox 4"/>
          <p:cNvSpPr txBox="1"/>
          <p:nvPr/>
        </p:nvSpPr>
        <p:spPr>
          <a:xfrm>
            <a:off x="6621338" y="2879082"/>
            <a:ext cx="4401338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7500" indent="-317500" algn="r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Fast and permanent block finality</a:t>
            </a:r>
          </a:p>
          <a:p>
            <a:pPr marL="317500" indent="-317500" algn="r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 algn="r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Efficient light clients are available</a:t>
            </a:r>
          </a:p>
          <a:p>
            <a:pPr marL="317500" indent="-317500" algn="r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 algn="r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The validator set is known and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accountable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 algn="r">
              <a:buSzPct val="100000"/>
              <a:buFont typeface="Arial"/>
              <a:buChar char="•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 algn="r">
              <a:buSzPct val="100000"/>
              <a:buFont typeface="Arial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Regional zones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3833" y="3509180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647" y="3507147"/>
            <a:ext cx="2600186" cy="2542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3648" y="1341464"/>
            <a:ext cx="2591908" cy="2165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>
            <a:spLocks noGrp="1"/>
          </p:cNvSpPr>
          <p:nvPr>
            <p:ph type="ctrTitle"/>
          </p:nvPr>
        </p:nvSpPr>
        <p:spPr>
          <a:xfrm>
            <a:off x="572022" y="332509"/>
            <a:ext cx="10367527" cy="15129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sz="5000" dirty="0">
                <a:latin typeface="Consolas" charset="0"/>
                <a:ea typeface="Consolas" charset="0"/>
                <a:cs typeface="Consolas" charset="0"/>
              </a:rPr>
              <a:t>How to write your own business application?</a:t>
            </a:r>
          </a:p>
        </p:txBody>
      </p:sp>
      <p:sp>
        <p:nvSpPr>
          <p:cNvPr id="228" name="TextBox 3"/>
          <p:cNvSpPr txBox="1"/>
          <p:nvPr/>
        </p:nvSpPr>
        <p:spPr>
          <a:xfrm>
            <a:off x="858982" y="1878675"/>
            <a:ext cx="10474036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The easiest way is to implement everything on top of Ethermint in solidity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We provide language bindings for Rust, Java, Go, JavaScript if you want to write your own persistent state machine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Implement a couple of required messages, such as Info() and DeliverTx()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Pitfalls: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Tendermint core opens three separate socket connections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Some events can run concurrently, whereas others require sequential execution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Speed is of essence essentially for apps that require larger application states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Light-clients have to be considered from the beginning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>
            <a:spLocks noGrp="1"/>
          </p:cNvSpPr>
          <p:nvPr>
            <p:ph type="ctrTitle"/>
          </p:nvPr>
        </p:nvSpPr>
        <p:spPr>
          <a:xfrm>
            <a:off x="995364" y="112734"/>
            <a:ext cx="10201273" cy="17160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sz="5000" dirty="0">
                <a:latin typeface="Consolas" charset="0"/>
                <a:ea typeface="Consolas" charset="0"/>
                <a:cs typeface="Consolas" charset="0"/>
              </a:rPr>
              <a:t>How to write your own business application?</a:t>
            </a:r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6759" y="2032756"/>
            <a:ext cx="7078481" cy="4353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ctrTitle"/>
          </p:nvPr>
        </p:nvSpPr>
        <p:spPr>
          <a:xfrm>
            <a:off x="572022" y="2915432"/>
            <a:ext cx="11047956" cy="1027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lang="en-US" sz="6600" dirty="0" smtClean="0">
                <a:latin typeface="Consolas" charset="0"/>
                <a:ea typeface="Consolas" charset="0"/>
                <a:cs typeface="Consolas" charset="0"/>
              </a:rPr>
              <a:t>Questions?</a:t>
            </a:r>
            <a:endParaRPr sz="6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1977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ctrTitle"/>
          </p:nvPr>
        </p:nvSpPr>
        <p:spPr>
          <a:xfrm>
            <a:off x="2983283" y="646110"/>
            <a:ext cx="6225435" cy="7667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sz="5000" dirty="0">
                <a:latin typeface="Consolas" charset="0"/>
                <a:ea typeface="Consolas" charset="0"/>
                <a:cs typeface="Consolas" charset="0"/>
              </a:rPr>
              <a:t>Where to find me?</a:t>
            </a:r>
          </a:p>
        </p:txBody>
      </p:sp>
      <p:sp>
        <p:nvSpPr>
          <p:cNvPr id="237" name="TextBox 5"/>
          <p:cNvSpPr txBox="1"/>
          <p:nvPr/>
        </p:nvSpPr>
        <p:spPr>
          <a:xfrm>
            <a:off x="5896495" y="1412875"/>
            <a:ext cx="4679990" cy="5170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Adrian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Brink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Core Developer @ </a:t>
            </a:r>
            <a:r>
              <a:rPr dirty="0" smtClean="0">
                <a:latin typeface="Consolas" charset="0"/>
                <a:ea typeface="Consolas" charset="0"/>
                <a:cs typeface="Consolas" charset="0"/>
              </a:rPr>
              <a:t>Tendermint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Twitter: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2"/>
              </a:rPr>
              <a:t>@</a:t>
            </a:r>
            <a:r>
              <a:rPr u="sng" dirty="0" smtClean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2"/>
              </a:rPr>
              <a:t>adrian_brink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2"/>
            </a:endParaRP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Github: </a:t>
            </a:r>
            <a:r>
              <a:rPr u="sng" dirty="0" smtClean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3"/>
              </a:rPr>
              <a:t>adrianbrink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3"/>
            </a:endParaRP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Telegram: </a:t>
            </a:r>
            <a:r>
              <a:rPr u="sng" dirty="0" smtClean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4"/>
              </a:rPr>
              <a:t>adrianbrink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4"/>
            </a:endParaRPr>
          </a:p>
          <a:p>
            <a:pPr marL="317500" indent="-317500">
              <a:lnSpc>
                <a:spcPct val="150000"/>
              </a:lnSpc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Email: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5"/>
              </a:rPr>
              <a:t>adrian@tendermint.com</a:t>
            </a:r>
            <a:r>
              <a:rPr dirty="0">
                <a:latin typeface="Consolas" charset="0"/>
                <a:ea typeface="Consolas" charset="0"/>
                <a:cs typeface="Consolas" charset="0"/>
              </a:rPr>
              <a:t> || </a:t>
            </a:r>
            <a:r>
              <a:rPr u="sng" dirty="0" smtClean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6"/>
              </a:rPr>
              <a:t>adrian@brink-holdings.com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6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Research interest:</a:t>
            </a:r>
          </a:p>
          <a:p>
            <a:pPr marL="800100" lvl="1" indent="-34290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E-voting</a:t>
            </a:r>
          </a:p>
          <a:p>
            <a:pPr marL="800100" lvl="1" indent="-34290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Gambling</a:t>
            </a:r>
          </a:p>
          <a:p>
            <a:pPr marL="800100" lvl="1" indent="-34290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Usability</a:t>
            </a:r>
          </a:p>
          <a:p>
            <a:pPr marL="800100" lvl="1" indent="-34290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Developer on-boarding</a:t>
            </a:r>
          </a:p>
          <a:p>
            <a:pPr marL="800100" lvl="1" indent="-342900">
              <a:buSzPct val="100000"/>
              <a:buFont typeface="Wingdings" charset="2"/>
              <a:buChar char="§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Consensus Engines</a:t>
            </a:r>
          </a:p>
        </p:txBody>
      </p:sp>
      <p:pic>
        <p:nvPicPr>
          <p:cNvPr id="8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92188" y="1719313"/>
            <a:ext cx="3646217" cy="4557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ctrTitle"/>
          </p:nvPr>
        </p:nvSpPr>
        <p:spPr>
          <a:xfrm>
            <a:off x="572022" y="923736"/>
            <a:ext cx="11047956" cy="1027136"/>
          </a:xfrm>
          <a:prstGeom prst="rect">
            <a:avLst/>
          </a:prstGeom>
        </p:spPr>
        <p:txBody>
          <a:bodyPr/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dirty="0">
                <a:latin typeface="Consolas" charset="0"/>
                <a:ea typeface="Consolas" charset="0"/>
                <a:cs typeface="Consolas" charset="0"/>
              </a:rPr>
              <a:t>Extra Resources</a:t>
            </a:r>
          </a:p>
        </p:txBody>
      </p:sp>
      <p:sp>
        <p:nvSpPr>
          <p:cNvPr id="240" name="TextBox 2"/>
          <p:cNvSpPr txBox="1"/>
          <p:nvPr/>
        </p:nvSpPr>
        <p:spPr>
          <a:xfrm>
            <a:off x="2708070" y="2247215"/>
            <a:ext cx="6775860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rPr u="sng" dirty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2"/>
              </a:rPr>
              <a:t>Tendermint/COSMOS Whitepaper</a:t>
            </a:r>
          </a:p>
          <a:p>
            <a:pPr marL="342900" indent="-342900">
              <a:buSzPct val="100000"/>
              <a:buFont typeface="Arial"/>
              <a:buChar char="•"/>
            </a:pPr>
            <a:endParaRPr u="sng" dirty="0"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2"/>
            </a:endParaRPr>
          </a:p>
          <a:p>
            <a:pPr marL="342900" indent="-342900">
              <a:buSzPct val="100000"/>
              <a:buFont typeface="Arial"/>
              <a:buChar char="•"/>
            </a:pPr>
            <a:r>
              <a:rPr u="sng" dirty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3"/>
              </a:rPr>
              <a:t>Tendermint in a Nutshell</a:t>
            </a:r>
          </a:p>
          <a:p>
            <a:pPr marL="342900" indent="-342900">
              <a:buSzPct val="100000"/>
              <a:buFont typeface="Arial"/>
              <a:buChar char="•"/>
            </a:pPr>
            <a:endParaRPr u="sng" dirty="0"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3"/>
            </a:endParaRPr>
          </a:p>
          <a:p>
            <a:pPr marL="342900" indent="-342900">
              <a:buSzPct val="100000"/>
              <a:buFont typeface="Arial"/>
              <a:buChar char="•"/>
            </a:pPr>
            <a:r>
              <a:rPr u="sng" dirty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4"/>
              </a:rPr>
              <a:t>Slack Channel</a:t>
            </a:r>
          </a:p>
          <a:p>
            <a:pPr marL="342900" indent="-342900">
              <a:buSzPct val="100000"/>
              <a:buFont typeface="Arial"/>
              <a:buChar char="•"/>
            </a:pPr>
            <a:endParaRPr u="sng" dirty="0"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4"/>
            </a:endParaRPr>
          </a:p>
          <a:p>
            <a:pPr marL="342900" indent="-342900">
              <a:buSzPct val="100000"/>
              <a:buFont typeface="Arial"/>
              <a:buChar char="•"/>
            </a:pPr>
            <a:r>
              <a:rPr u="sng" dirty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5"/>
              </a:rPr>
              <a:t>Epicenter – Podcast</a:t>
            </a:r>
          </a:p>
          <a:p>
            <a:pPr marL="342900" indent="-342900">
              <a:buSzPct val="100000"/>
              <a:buFont typeface="Arial"/>
              <a:buChar char="•"/>
            </a:pPr>
            <a:endParaRPr u="sng" dirty="0">
              <a:uFill>
                <a:solidFill>
                  <a:srgbClr val="0563C1"/>
                </a:solidFill>
              </a:uFill>
              <a:latin typeface="Consolas" charset="0"/>
              <a:ea typeface="Consolas" charset="0"/>
              <a:cs typeface="Consolas" charset="0"/>
              <a:hlinkClick r:id="rId5"/>
            </a:endParaRPr>
          </a:p>
          <a:p>
            <a:pPr marL="342900" indent="-342900">
              <a:buSzPct val="100000"/>
              <a:buFont typeface="Arial"/>
              <a:buChar char="•"/>
            </a:pPr>
            <a:r>
              <a:rPr u="sng" dirty="0">
                <a:uFill>
                  <a:solidFill>
                    <a:srgbClr val="0563C1"/>
                  </a:solidFill>
                </a:uFill>
                <a:latin typeface="Consolas" charset="0"/>
                <a:ea typeface="Consolas" charset="0"/>
                <a:cs typeface="Consolas" charset="0"/>
                <a:hlinkClick r:id="rId6"/>
              </a:rPr>
              <a:t>Core Developer Chat Livestreams - Youtube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1193033" y="640636"/>
            <a:ext cx="3646217" cy="7667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algn="l"/>
            <a:r>
              <a:rPr sz="5400" dirty="0">
                <a:latin typeface="Consolas" charset="0"/>
                <a:ea typeface="Consolas" charset="0"/>
                <a:cs typeface="Consolas" charset="0"/>
              </a:rPr>
              <a:t>Who am I?</a:t>
            </a:r>
          </a:p>
        </p:txBody>
      </p:sp>
      <p:pic>
        <p:nvPicPr>
          <p:cNvPr id="1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034" y="1523779"/>
            <a:ext cx="3646217" cy="455777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5"/>
          <p:cNvSpPr txBox="1"/>
          <p:nvPr/>
        </p:nvSpPr>
        <p:spPr>
          <a:xfrm>
            <a:off x="5254889" y="640636"/>
            <a:ext cx="5717912" cy="5632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Adrian Brink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Core Developer @ Tendermint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Background in Software Engineering/Development and Business Management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Lived and worked in Denmark, Canada, Germany, and the UK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Avid drone enthusiast</a:t>
            </a:r>
          </a:p>
          <a:p>
            <a:pPr marL="317500" indent="-317500">
              <a:buSzPct val="100000"/>
              <a:buFont typeface="Arial"/>
              <a:buChar char="•"/>
            </a:pP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317500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Research interest: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Consensus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Engines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 smtClean="0">
                <a:latin typeface="Consolas" charset="0"/>
                <a:ea typeface="Consolas" charset="0"/>
                <a:cs typeface="Consolas" charset="0"/>
              </a:rPr>
              <a:t>E-voting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>
                <a:latin typeface="Consolas" charset="0"/>
                <a:ea typeface="Consolas" charset="0"/>
                <a:cs typeface="Consolas" charset="0"/>
              </a:rPr>
              <a:t>Gambling</a:t>
            </a:r>
          </a:p>
          <a:p>
            <a:pPr marL="774700" lvl="1" indent="-317500">
              <a:buSzPct val="100000"/>
              <a:buFont typeface="Arial"/>
              <a:buChar char="•"/>
            </a:pPr>
            <a:r>
              <a:rPr dirty="0" smtClean="0">
                <a:latin typeface="Consolas" charset="0"/>
                <a:ea typeface="Consolas" charset="0"/>
                <a:cs typeface="Consolas" charset="0"/>
              </a:rPr>
              <a:t>Usabilit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</a:t>
            </a:r>
            <a:endParaRPr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ctrTitle"/>
          </p:nvPr>
        </p:nvSpPr>
        <p:spPr>
          <a:xfrm>
            <a:off x="1075112" y="1579416"/>
            <a:ext cx="10108278" cy="115581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r>
              <a:rPr dirty="0">
                <a:latin typeface="Consolas" charset="0"/>
                <a:ea typeface="Consolas" charset="0"/>
                <a:cs typeface="Consolas" charset="0"/>
              </a:rPr>
              <a:t>Let’s start with questions</a:t>
            </a:r>
          </a:p>
        </p:txBody>
      </p:sp>
      <p:sp>
        <p:nvSpPr>
          <p:cNvPr id="145" name="TextBox 2"/>
          <p:cNvSpPr txBox="1"/>
          <p:nvPr/>
        </p:nvSpPr>
        <p:spPr>
          <a:xfrm>
            <a:off x="961922" y="3222567"/>
            <a:ext cx="10334659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000"/>
            </a:lvl1pPr>
          </a:lstStyle>
          <a:p>
            <a:r>
              <a:rPr dirty="0">
                <a:latin typeface="Consolas" charset="0"/>
                <a:ea typeface="Consolas" charset="0"/>
                <a:cs typeface="Consolas" charset="0"/>
              </a:rPr>
              <a:t>Who has heard / knows about Tendermint || Ethermint || Basecoin?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75112" y="1579416"/>
            <a:ext cx="10108278" cy="115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90000"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Let’s start with questions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961922" y="3222567"/>
            <a:ext cx="10334659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000"/>
            </a:lvl1pPr>
          </a:lstStyle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Who has installed / used any of the previous programs?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75112" y="1579416"/>
            <a:ext cx="10108278" cy="115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90000"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Let’s start with questions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961922" y="3222567"/>
            <a:ext cx="10334659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000"/>
            </a:lvl1pPr>
          </a:lstStyle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Who has tried to use any of 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testnets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75112" y="1579416"/>
            <a:ext cx="10108278" cy="115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90000"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Let’s start with questions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1922" y="3222567"/>
            <a:ext cx="1033465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000"/>
            </a:lvl1pPr>
          </a:lstStyle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Who has managed to send some coins between the two separate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Basecoin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blockchains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2"/>
          <p:cNvSpPr txBox="1"/>
          <p:nvPr/>
        </p:nvSpPr>
        <p:spPr>
          <a:xfrm>
            <a:off x="7122932" y="3324405"/>
            <a:ext cx="3542077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571500" indent="-571500">
              <a:buSzPct val="100000"/>
              <a:buFont typeface="Arial"/>
              <a:buChar char="•"/>
              <a:defRPr sz="2500"/>
            </a:lvl1pPr>
          </a:lstStyle>
          <a:p>
            <a:pPr algn="r"/>
            <a:r>
              <a:rPr sz="3000" dirty="0">
                <a:latin typeface="Consolas" charset="0"/>
                <a:ea typeface="Consolas" charset="0"/>
                <a:cs typeface="Consolas" charset="0"/>
              </a:rPr>
              <a:t>The core team of 10 (and growing) amazing people</a:t>
            </a:r>
          </a:p>
        </p:txBody>
      </p:sp>
      <p:pic>
        <p:nvPicPr>
          <p:cNvPr id="17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2007" y="4911916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2770" y="2031914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771" y="591912"/>
            <a:ext cx="1440000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18679" y="3471914"/>
            <a:ext cx="1440000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62008" y="3471914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82770" y="3471914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9" descr="Picture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2770" y="4911914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10" descr="Picture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602008" y="4911914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11" descr="Picture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718678" y="2031913"/>
            <a:ext cx="1440001" cy="14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13" descr="Picture 1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718678" y="4911915"/>
            <a:ext cx="1440001" cy="14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882007" y="1118640"/>
            <a:ext cx="5783002" cy="1817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en-US" sz="5400" dirty="0" smtClean="0">
                <a:latin typeface="Consolas" charset="0"/>
                <a:ea typeface="Consolas" charset="0"/>
                <a:cs typeface="Consolas" charset="0"/>
              </a:rPr>
              <a:t>Who’s behind </a:t>
            </a:r>
            <a:r>
              <a:rPr lang="en-US" sz="5400" dirty="0" err="1" smtClean="0">
                <a:latin typeface="Consolas" charset="0"/>
                <a:ea typeface="Consolas" charset="0"/>
                <a:cs typeface="Consolas" charset="0"/>
              </a:rPr>
              <a:t>Tendermint</a:t>
            </a:r>
            <a:r>
              <a:rPr lang="en-US" sz="5400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5400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2"/>
          <p:cNvSpPr txBox="1"/>
          <p:nvPr/>
        </p:nvSpPr>
        <p:spPr>
          <a:xfrm>
            <a:off x="5237018" y="1769768"/>
            <a:ext cx="5586154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35000" indent="-635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3000" dirty="0">
                <a:latin typeface="Consolas" charset="0"/>
                <a:ea typeface="Consolas" charset="0"/>
                <a:cs typeface="Consolas" charset="0"/>
              </a:rPr>
              <a:t>Tendermint </a:t>
            </a:r>
            <a:r>
              <a:rPr sz="3000" dirty="0" smtClean="0">
                <a:latin typeface="Consolas" charset="0"/>
                <a:ea typeface="Consolas" charset="0"/>
                <a:cs typeface="Consolas" charset="0"/>
              </a:rPr>
              <a:t>Core</a:t>
            </a:r>
            <a:endParaRPr sz="3000" dirty="0">
              <a:latin typeface="Consolas" charset="0"/>
              <a:ea typeface="Consolas" charset="0"/>
              <a:cs typeface="Consolas" charset="0"/>
            </a:endParaRPr>
          </a:p>
          <a:p>
            <a:pPr marL="635000" indent="-635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3000" dirty="0" smtClean="0">
                <a:latin typeface="Consolas" charset="0"/>
                <a:ea typeface="Consolas" charset="0"/>
                <a:cs typeface="Consolas" charset="0"/>
              </a:rPr>
              <a:t>Ethermint</a:t>
            </a:r>
            <a:endParaRPr sz="3000" dirty="0">
              <a:latin typeface="Consolas" charset="0"/>
              <a:ea typeface="Consolas" charset="0"/>
              <a:cs typeface="Consolas" charset="0"/>
            </a:endParaRPr>
          </a:p>
          <a:p>
            <a:pPr marL="635000" indent="-635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3000" dirty="0">
                <a:latin typeface="Consolas" charset="0"/>
                <a:ea typeface="Consolas" charset="0"/>
                <a:cs typeface="Consolas" charset="0"/>
              </a:rPr>
              <a:t>Peg </a:t>
            </a:r>
            <a:r>
              <a:rPr sz="3000" dirty="0" smtClean="0">
                <a:latin typeface="Consolas" charset="0"/>
                <a:ea typeface="Consolas" charset="0"/>
                <a:cs typeface="Consolas" charset="0"/>
              </a:rPr>
              <a:t>Zones</a:t>
            </a:r>
            <a:endParaRPr sz="3000" dirty="0">
              <a:latin typeface="Consolas" charset="0"/>
              <a:ea typeface="Consolas" charset="0"/>
              <a:cs typeface="Consolas" charset="0"/>
            </a:endParaRPr>
          </a:p>
          <a:p>
            <a:pPr marL="635000" indent="-635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3000" dirty="0">
                <a:latin typeface="Consolas" charset="0"/>
                <a:ea typeface="Consolas" charset="0"/>
                <a:cs typeface="Consolas" charset="0"/>
              </a:rPr>
              <a:t>Rust </a:t>
            </a:r>
            <a:r>
              <a:rPr sz="3000" dirty="0" smtClean="0">
                <a:latin typeface="Consolas" charset="0"/>
                <a:ea typeface="Consolas" charset="0"/>
                <a:cs typeface="Consolas" charset="0"/>
              </a:rPr>
              <a:t>Support</a:t>
            </a:r>
            <a:endParaRPr sz="3000" dirty="0">
              <a:latin typeface="Consolas" charset="0"/>
              <a:ea typeface="Consolas" charset="0"/>
              <a:cs typeface="Consolas" charset="0"/>
            </a:endParaRPr>
          </a:p>
          <a:p>
            <a:pPr marL="635000" indent="-635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3000" dirty="0">
                <a:latin typeface="Consolas" charset="0"/>
                <a:ea typeface="Consolas" charset="0"/>
                <a:cs typeface="Consolas" charset="0"/>
              </a:rPr>
              <a:t>Enterprise </a:t>
            </a:r>
            <a:r>
              <a:rPr sz="3000" dirty="0" smtClean="0">
                <a:latin typeface="Consolas" charset="0"/>
                <a:ea typeface="Consolas" charset="0"/>
                <a:cs typeface="Consolas" charset="0"/>
              </a:rPr>
              <a:t>Integrations</a:t>
            </a:r>
            <a:endParaRPr sz="3000" dirty="0">
              <a:latin typeface="Consolas" charset="0"/>
              <a:ea typeface="Consolas" charset="0"/>
              <a:cs typeface="Consolas" charset="0"/>
            </a:endParaRPr>
          </a:p>
          <a:p>
            <a:pPr marL="635000" indent="-635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3000" dirty="0">
                <a:latin typeface="Consolas" charset="0"/>
                <a:ea typeface="Consolas" charset="0"/>
                <a:cs typeface="Consolas" charset="0"/>
              </a:rPr>
              <a:t>Developer Outreach</a:t>
            </a:r>
          </a:p>
        </p:txBody>
      </p:sp>
      <p:pic>
        <p:nvPicPr>
          <p:cNvPr id="16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560" y="1769768"/>
            <a:ext cx="2446422" cy="2446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7761" y="4044891"/>
            <a:ext cx="1708020" cy="19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709942" y="1003003"/>
            <a:ext cx="8798865" cy="76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l" hangingPunct="1"/>
            <a:r>
              <a:rPr lang="en-US" sz="5400" dirty="0" smtClean="0">
                <a:latin typeface="Consolas" charset="0"/>
                <a:ea typeface="Consolas" charset="0"/>
                <a:cs typeface="Consolas" charset="0"/>
              </a:rPr>
              <a:t>My work at </a:t>
            </a:r>
            <a:r>
              <a:rPr lang="en-US" sz="5400" dirty="0" err="1" smtClean="0">
                <a:latin typeface="Consolas" charset="0"/>
                <a:ea typeface="Consolas" charset="0"/>
                <a:cs typeface="Consolas" charset="0"/>
              </a:rPr>
              <a:t>Tendermint</a:t>
            </a:r>
            <a:endParaRPr lang="en-US" sz="5400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ctrTitle"/>
          </p:nvPr>
        </p:nvSpPr>
        <p:spPr>
          <a:xfrm>
            <a:off x="879609" y="527195"/>
            <a:ext cx="9810558" cy="1106466"/>
          </a:xfrm>
          <a:prstGeom prst="rect">
            <a:avLst/>
          </a:prstGeom>
        </p:spPr>
        <p:txBody>
          <a:bodyPr/>
          <a:lstStyle>
            <a:lvl1pPr>
              <a:defRPr sz="5500" b="1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algn="l"/>
            <a:r>
              <a:rPr dirty="0">
                <a:latin typeface="Consolas" charset="0"/>
                <a:ea typeface="Consolas" charset="0"/>
                <a:cs typeface="Consolas" charset="0"/>
              </a:rPr>
              <a:t>What is the COSMOS hub?</a:t>
            </a:r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4888" y="1991950"/>
            <a:ext cx="5609860" cy="39039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Box 3"/>
          <p:cNvSpPr txBox="1"/>
          <p:nvPr/>
        </p:nvSpPr>
        <p:spPr>
          <a:xfrm>
            <a:off x="879609" y="1633661"/>
            <a:ext cx="4593553" cy="4620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Consolas" charset="0"/>
                <a:ea typeface="Consolas" charset="0"/>
                <a:cs typeface="Consolas" charset="0"/>
              </a:rPr>
              <a:t>Scalable </a:t>
            </a:r>
            <a:r>
              <a:rPr sz="2200" dirty="0" smtClean="0">
                <a:latin typeface="Consolas" charset="0"/>
                <a:ea typeface="Consolas" charset="0"/>
                <a:cs typeface="Consolas" charset="0"/>
              </a:rPr>
              <a:t>Cryptocurrency</a:t>
            </a:r>
            <a:endParaRPr sz="2200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Consolas" charset="0"/>
                <a:ea typeface="Consolas" charset="0"/>
                <a:cs typeface="Consolas" charset="0"/>
              </a:rPr>
              <a:t>The COSMOS hub facilitates moving value across different zones and </a:t>
            </a:r>
            <a:r>
              <a:rPr sz="2200" dirty="0" smtClean="0">
                <a:latin typeface="Consolas" charset="0"/>
                <a:ea typeface="Consolas" charset="0"/>
                <a:cs typeface="Consolas" charset="0"/>
              </a:rPr>
              <a:t>hub</a:t>
            </a:r>
            <a:endParaRPr sz="2200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Consolas" charset="0"/>
                <a:ea typeface="Consolas" charset="0"/>
                <a:cs typeface="Consolas" charset="0"/>
              </a:rPr>
              <a:t>Arbitrary business logic in the application </a:t>
            </a:r>
            <a:r>
              <a:rPr sz="2200" dirty="0" smtClean="0">
                <a:latin typeface="Consolas" charset="0"/>
                <a:ea typeface="Consolas" charset="0"/>
                <a:cs typeface="Consolas" charset="0"/>
              </a:rPr>
              <a:t>layer</a:t>
            </a:r>
            <a:endParaRPr sz="2200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Consolas" charset="0"/>
                <a:ea typeface="Consolas" charset="0"/>
                <a:cs typeface="Consolas" charset="0"/>
              </a:rPr>
              <a:t>Instead of one to rule them all there will be multiple to work together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Code Pro"/>
            <a:ea typeface="Source Code Pro"/>
            <a:cs typeface="Source Code Pro"/>
            <a:sym typeface="Source Code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ource Code Pro"/>
            <a:ea typeface="Source Code Pro"/>
            <a:cs typeface="Source Code Pro"/>
            <a:sym typeface="Source Code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1119</Words>
  <Application>Microsoft Macintosh PowerPoint</Application>
  <PresentationFormat>Widescreen</PresentationFormat>
  <Paragraphs>183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Source Code Pro</vt:lpstr>
      <vt:lpstr>Wingdings</vt:lpstr>
      <vt:lpstr>Office Theme</vt:lpstr>
      <vt:lpstr>Tendermint</vt:lpstr>
      <vt:lpstr>Who am I?</vt:lpstr>
      <vt:lpstr>Let’s start with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COSMOS hub?</vt:lpstr>
      <vt:lpstr>What are we building?</vt:lpstr>
      <vt:lpstr>PowerPoint Presentation</vt:lpstr>
      <vt:lpstr>Why Tendermint and what makes us different?</vt:lpstr>
      <vt:lpstr>Properties and possible application</vt:lpstr>
      <vt:lpstr>Properties and possible application</vt:lpstr>
      <vt:lpstr>How to write your own business application?</vt:lpstr>
      <vt:lpstr>How to write your own business application?</vt:lpstr>
      <vt:lpstr>Questions?</vt:lpstr>
      <vt:lpstr>Where to find me?</vt:lpstr>
      <vt:lpstr>Extra Resources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Tendermint</dc:title>
  <cp:lastModifiedBy>Adrian Brink</cp:lastModifiedBy>
  <cp:revision>56</cp:revision>
  <dcterms:modified xsi:type="dcterms:W3CDTF">2017-08-03T02:11:36Z</dcterms:modified>
</cp:coreProperties>
</file>